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28"/>
  </p:notesMasterIdLst>
  <p:sldIdLst>
    <p:sldId id="271" r:id="rId6"/>
    <p:sldId id="273" r:id="rId7"/>
    <p:sldId id="274" r:id="rId8"/>
    <p:sldId id="275" r:id="rId9"/>
    <p:sldId id="276" r:id="rId10"/>
    <p:sldId id="277" r:id="rId11"/>
    <p:sldId id="278" r:id="rId12"/>
    <p:sldId id="280" r:id="rId13"/>
    <p:sldId id="279" r:id="rId14"/>
    <p:sldId id="281" r:id="rId15"/>
    <p:sldId id="283" r:id="rId16"/>
    <p:sldId id="282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114B7D-AA24-9E45-93DE-D911C8E38A14}">
          <p14:sldIdLst/>
        </p14:section>
        <p14:section name="Example_White" id="{8DD0D1FF-3A44-AD41-B410-8D978D9E806A}">
          <p14:sldIdLst/>
        </p14:section>
        <p14:section name="Example_Dark" id="{7A52AABB-D7BF-9F4B-92F2-32C9CE219D63}">
          <p14:sldIdLst>
            <p14:sldId id="271"/>
            <p14:sldId id="273"/>
            <p14:sldId id="274"/>
            <p14:sldId id="275"/>
            <p14:sldId id="276"/>
            <p14:sldId id="277"/>
            <p14:sldId id="278"/>
            <p14:sldId id="280"/>
            <p14:sldId id="279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275CF"/>
    <a:srgbClr val="6E9FF3"/>
    <a:srgbClr val="43B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93CC4-8471-3690-E8F8-4AC5553F0CE8}" v="3" dt="2023-09-01T16:40:30.882"/>
    <p1510:client id="{1A07A224-D351-FB94-BA4E-76E607AE945E}" v="2" dt="2023-09-01T16:43:03.497"/>
    <p1510:client id="{1BDF8E73-4DA5-2F2B-36BA-3549FDFBAB75}" v="2" dt="2023-09-01T16:42:38.811"/>
    <p1510:client id="{31F3B872-C53F-23F4-C81E-5E5F3264D21E}" v="3" dt="2023-09-01T16:39:03.492"/>
    <p1510:client id="{4D09044D-2180-F943-AA4A-BAF27DE4DE13}" v="8" dt="2023-09-01T16:55:07.502"/>
    <p1510:client id="{70C43D6D-7F5F-77D8-9343-69962B484A7E}" v="2" dt="2023-09-01T16:39:15.980"/>
    <p1510:client id="{8DFBA1C9-A338-4CA0-812E-B66677BB9A5C}" v="4" dt="2023-09-01T16:37:56.588"/>
    <p1510:client id="{A94DEC31-C5A0-2B48-2D06-BE57FF9C6658}" v="15" dt="2023-09-01T16:45:31.575"/>
    <p1510:client id="{D5D18532-903A-078C-FC8E-3764AE2016E1}" v="3" dt="2023-09-01T16:43:45.763"/>
    <p1510:client id="{E5A6E74B-DD0C-7C45-BA91-BB00E309AD83}" v="143" dt="2023-09-01T16:24:31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057DF-9A9F-474A-9699-A8B19964AF0C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B1346-C459-4147-909E-AACDFEBAC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4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FB1346-C459-4147-909E-AACDFEBAC2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0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7F3C-E905-DDC0-8EF1-A7F0D9508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076"/>
            <a:ext cx="9144000" cy="1381125"/>
          </a:xfr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US" sz="5400" kern="1200" dirty="0">
                <a:gradFill flip="none" rotWithShape="1">
                  <a:gsLst>
                    <a:gs pos="1000">
                      <a:srgbClr val="90BBE3"/>
                    </a:gs>
                    <a:gs pos="64000">
                      <a:schemeClr val="accent5"/>
                    </a:gs>
                    <a:gs pos="97000">
                      <a:schemeClr val="accent5"/>
                    </a:gs>
                  </a:gsLst>
                  <a:lin ang="0" scaled="1"/>
                  <a:tileRect/>
                </a:gradFill>
                <a:effectLst>
                  <a:outerShdw blurRad="659103" dist="38100" dir="9720000" sx="101000" sy="101000" algn="bl" rotWithShape="0">
                    <a:schemeClr val="accent1">
                      <a:lumMod val="60000"/>
                      <a:lumOff val="40000"/>
                      <a:alpha val="78000"/>
                    </a:scheme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B08ED-3406-2C6C-80BC-17B3D0E5B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94EC2-03DD-DC0F-F598-5D68FF78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E316D-FD50-F8EC-54B3-971CCB83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8689B-697B-7D6E-4CAD-B4484715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2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2E18-692F-B140-F8E9-C9928683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1E857-6947-FA70-7028-AF0F950B4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1EEE8-A1F5-9A54-AD76-AA1E4C8B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80EAF-E8DE-F719-0C0D-51BC4415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E96E5-1A45-47B7-3921-1075831E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3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2F21A-CED4-181F-D0A0-BCD14CE3E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A0AF4-EA81-E5D7-0BB9-9F67A538E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A57FC-8E9B-55CB-D0F8-FE08B561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C5F34-763B-F61D-2016-4A0477281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5D2FE-4FF9-2587-241D-95AEE4F9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46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7F3C-E905-DDC0-8EF1-A7F0D9508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1076"/>
            <a:ext cx="9144000" cy="1381125"/>
          </a:xfr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US" sz="5400" kern="1200" dirty="0">
                <a:gradFill flip="none" rotWithShape="1">
                  <a:gsLst>
                    <a:gs pos="1000">
                      <a:srgbClr val="90BBE3"/>
                    </a:gs>
                    <a:gs pos="64000">
                      <a:schemeClr val="accent5"/>
                    </a:gs>
                    <a:gs pos="97000">
                      <a:schemeClr val="accent5"/>
                    </a:gs>
                  </a:gsLst>
                  <a:lin ang="0" scaled="1"/>
                  <a:tileRect/>
                </a:gradFill>
                <a:effectLst>
                  <a:outerShdw blurRad="659103" dist="38100" dir="9720000" sx="101000" sy="101000" algn="bl" rotWithShape="0">
                    <a:schemeClr val="accent1">
                      <a:lumMod val="60000"/>
                      <a:lumOff val="40000"/>
                      <a:alpha val="78000"/>
                    </a:scheme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B08ED-3406-2C6C-80BC-17B3D0E5B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94EC2-03DD-DC0F-F598-5D68FF78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E316D-FD50-F8EC-54B3-971CCB83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8689B-697B-7D6E-4CAD-B4484715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52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313-92BA-9DFF-4416-EB2E9F70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C482-E82B-D5C1-D41C-1753982F4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9DF54-5282-0CF7-4A25-B6BCB0DD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50B5-9AC7-EDED-6947-EB2D1CD3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12D81-101F-4083-53EC-0E82D4B9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39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0267-2B88-84F7-5DFF-A6AE4492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AF8AE-5544-EE9C-6628-42AD8A1F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3F39D-4EA8-8EF0-CBC1-51F9FC65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12C8-82DB-2678-2DCE-E01D15A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B5B4E-4CB4-FBB5-9F9E-A51CF8DC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5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CBEC-66B1-9588-51EA-708B48A2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78116-C576-C9E7-6F7C-114ADA5E3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04138-0763-5A63-60BF-E75552B40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45FD6-6CD6-548D-0AB2-2A79F6AD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97A9D-DC50-A6AD-3258-68C0796E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DAD05-04BE-067A-4A4F-D16C2D2D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88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0EAA-4F4B-E5C9-7A6E-52ACDDDA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0B17E-A053-4645-7722-63E0726DB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FAF13-D809-5E67-E228-2B1DFAD6C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8178-4731-A3DC-29F6-FBDB0A3F6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0FC74-AF92-3A9F-694E-BEBD77FEA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5C914-4B02-6466-1FC2-C10AA255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B069D-66CA-A369-3420-F1D17B8B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68CDD-36B7-FA0E-D694-7CBBAC62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97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4975-F387-DE70-ACEA-05858A1D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7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82D05C-7A5E-A640-4D85-0DD3B4BC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274F0-FDEA-7B1D-D648-6A1F84D9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A5E9A-F1A2-BD4F-4DCA-1BD314E0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13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B6FB3-CB6A-81F0-A882-7A8130CA4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613B7-01BC-CBD8-64F2-8AA51E6D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3C4FD-59CB-94FE-B9B9-CB4564C7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F897-3F64-C46C-DDED-BCF8B6F7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3070-B959-C060-E716-76450177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B0C88-24DA-4A95-C102-6648E32BB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45BF-D272-C2CD-01A8-71F59B68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A4601-4F3A-B096-4FC5-6D1C7713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8549-4836-E27A-0B3F-2896E2A0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0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313-92BA-9DFF-4416-EB2E9F70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C482-E82B-D5C1-D41C-1753982F4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9DF54-5282-0CF7-4A25-B6BCB0DD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750B5-9AC7-EDED-6947-EB2D1CD3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12D81-101F-4083-53EC-0E82D4B9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0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EEF7-2B91-B62C-8983-4974B5E1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B7ACF2-F44F-ECB7-A591-23D0A2B91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BF6BD-DC1D-5590-CAC3-E00B7B863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4B7B3-B45B-52B0-8072-C2214F3E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7B6AB-8BB3-5BF8-8B7F-F6067A61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031A3-BCED-656F-4898-781E7873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69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2E18-692F-B140-F8E9-C9928683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1E857-6947-FA70-7028-AF0F950B4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1EEE8-A1F5-9A54-AD76-AA1E4C8B1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80EAF-E8DE-F719-0C0D-51BC4415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E96E5-1A45-47B7-3921-1075831E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3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2F21A-CED4-181F-D0A0-BCD14CE3E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A0AF4-EA81-E5D7-0BB9-9F67A538E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A57FC-8E9B-55CB-D0F8-FE08B561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C5F34-763B-F61D-2016-4A0477281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5D2FE-4FF9-2587-241D-95AEE4F9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0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0267-2B88-84F7-5DFF-A6AE4492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AF8AE-5544-EE9C-6628-42AD8A1F2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3F39D-4EA8-8EF0-CBC1-51F9FC65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12C8-82DB-2678-2DCE-E01D15A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B5B4E-4CB4-FBB5-9F9E-A51CF8DC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CBEC-66B1-9588-51EA-708B48A2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78116-C576-C9E7-6F7C-114ADA5E3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04138-0763-5A63-60BF-E75552B40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45FD6-6CD6-548D-0AB2-2A79F6AD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97A9D-DC50-A6AD-3258-68C0796E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DAD05-04BE-067A-4A4F-D16C2D2D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0EAA-4F4B-E5C9-7A6E-52ACDDDA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0B17E-A053-4645-7722-63E0726DB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FAF13-D809-5E67-E228-2B1DFAD6C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38178-4731-A3DC-29F6-FBDB0A3F6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0FC74-AF92-3A9F-694E-BEBD77FEA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5C914-4B02-6466-1FC2-C10AA255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B069D-66CA-A369-3420-F1D17B8B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68CDD-36B7-FA0E-D694-7CBBAC62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5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4975-F387-DE70-ACEA-05858A1D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82D05C-7A5E-A640-4D85-0DD3B4BC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274F0-FDEA-7B1D-D648-6A1F84D9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A5E9A-F1A2-BD4F-4DCA-1BD314E0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4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B6FB3-CB6A-81F0-A882-7A8130CA4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613B7-01BC-CBD8-64F2-8AA51E6D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3C4FD-59CB-94FE-B9B9-CB4564C7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3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F897-3F64-C46C-DDED-BCF8B6F7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3070-B959-C060-E716-76450177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B0C88-24DA-4A95-C102-6648E32BB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945BF-D272-C2CD-01A8-71F59B68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A4601-4F3A-B096-4FC5-6D1C7713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8549-4836-E27A-0B3F-2896E2A0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EEF7-2B91-B62C-8983-4974B5E11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B7ACF2-F44F-ECB7-A591-23D0A2B91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BF6BD-DC1D-5590-CAC3-E00B7B863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4B7B3-B45B-52B0-8072-C2214F3E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7B6AB-8BB3-5BF8-8B7F-F6067A61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031A3-BCED-656F-4898-781E7873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45E3F1-B9F2-C846-B628-3B0E6CC0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24A40-B5D2-2B5A-B632-FC945313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2D699-EF52-6C5E-88E5-A0B6DD106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01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15123-656F-347C-8381-A7B33CFE0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E3637-B0C3-D919-6340-8D68D4F6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D5B06C-0702-32BB-EA17-59CA8854AE6F}"/>
              </a:ext>
            </a:extLst>
          </p:cNvPr>
          <p:cNvCxnSpPr>
            <a:cxnSpLocks/>
          </p:cNvCxnSpPr>
          <p:nvPr userDrawn="1"/>
        </p:nvCxnSpPr>
        <p:spPr>
          <a:xfrm flipV="1">
            <a:off x="8954556" y="5689002"/>
            <a:ext cx="2967048" cy="1041813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89000"/>
                    <a:alpha val="36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CEE828-781F-13C0-9758-A4E5FBCDF6A3}"/>
              </a:ext>
            </a:extLst>
          </p:cNvPr>
          <p:cNvCxnSpPr>
            <a:cxnSpLocks/>
          </p:cNvCxnSpPr>
          <p:nvPr userDrawn="1"/>
        </p:nvCxnSpPr>
        <p:spPr>
          <a:xfrm flipV="1">
            <a:off x="9572317" y="5825636"/>
            <a:ext cx="2619683" cy="90518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21402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16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logo with text and blue circles&#10;&#10;Description automatically generated">
            <a:extLst>
              <a:ext uri="{FF2B5EF4-FFF2-40B4-BE49-F238E27FC236}">
                <a16:creationId xmlns:a16="http://schemas.microsoft.com/office/drawing/2014/main" id="{212112A0-3AA7-E4C7-FF58-2CAB96F74D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228361" y="5585201"/>
            <a:ext cx="2743200" cy="15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75000"/>
        </a:lnSpc>
        <a:spcBef>
          <a:spcPct val="0"/>
        </a:spcBef>
        <a:buNone/>
        <a:defRPr lang="en-US" sz="5400" kern="1200" dirty="0">
          <a:gradFill flip="none" rotWithShape="1">
            <a:gsLst>
              <a:gs pos="1000">
                <a:srgbClr val="90BBE3"/>
              </a:gs>
              <a:gs pos="64000">
                <a:schemeClr val="accent5"/>
              </a:gs>
              <a:gs pos="97000">
                <a:schemeClr val="accent5"/>
              </a:gs>
            </a:gsLst>
            <a:lin ang="0" scaled="1"/>
            <a:tileRect/>
          </a:gradFill>
          <a:effectLst>
            <a:outerShdw blurRad="659103" dist="38100" dir="9720000" sx="101000" sy="101000" algn="bl" rotWithShape="0">
              <a:schemeClr val="accent1">
                <a:lumMod val="60000"/>
                <a:lumOff val="40000"/>
                <a:alpha val="78000"/>
              </a:schemeClr>
            </a:outerShdw>
          </a:effectLst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24A40-B5D2-2B5A-B632-FC945313E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2D699-EF52-6C5E-88E5-A0B6DD106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01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15123-656F-347C-8381-A7B33CFE0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ED2E1-A407-234D-A1D3-B3401BCA591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E3637-B0C3-D919-6340-8D68D4F6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D5B06C-0702-32BB-EA17-59CA8854AE6F}"/>
              </a:ext>
            </a:extLst>
          </p:cNvPr>
          <p:cNvCxnSpPr>
            <a:cxnSpLocks/>
          </p:cNvCxnSpPr>
          <p:nvPr userDrawn="1"/>
        </p:nvCxnSpPr>
        <p:spPr>
          <a:xfrm flipV="1">
            <a:off x="8954556" y="5689002"/>
            <a:ext cx="2967048" cy="1041813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89000"/>
                    <a:alpha val="36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CEE828-781F-13C0-9758-A4E5FBCDF6A3}"/>
              </a:ext>
            </a:extLst>
          </p:cNvPr>
          <p:cNvCxnSpPr>
            <a:cxnSpLocks/>
          </p:cNvCxnSpPr>
          <p:nvPr userDrawn="1"/>
        </p:nvCxnSpPr>
        <p:spPr>
          <a:xfrm flipV="1">
            <a:off x="9572317" y="5825636"/>
            <a:ext cx="2619683" cy="90518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0000"/>
                    <a:lumOff val="60000"/>
                    <a:alpha val="21402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  <a:alpha val="16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logo for a company&#10;&#10;Description automatically generated">
            <a:extLst>
              <a:ext uri="{FF2B5EF4-FFF2-40B4-BE49-F238E27FC236}">
                <a16:creationId xmlns:a16="http://schemas.microsoft.com/office/drawing/2014/main" id="{F3956184-CA2E-FD82-6A8B-CAB6BB5D700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185709" y="5561222"/>
            <a:ext cx="2828503" cy="15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75000"/>
        </a:lnSpc>
        <a:spcBef>
          <a:spcPct val="0"/>
        </a:spcBef>
        <a:buNone/>
        <a:defRPr lang="en-US" sz="5400" kern="1200" dirty="0">
          <a:gradFill flip="none" rotWithShape="1">
            <a:gsLst>
              <a:gs pos="1000">
                <a:srgbClr val="90BBE3"/>
              </a:gs>
              <a:gs pos="64000">
                <a:schemeClr val="accent5"/>
              </a:gs>
              <a:gs pos="97000">
                <a:schemeClr val="accent5"/>
              </a:gs>
            </a:gsLst>
            <a:lin ang="0" scaled="1"/>
            <a:tileRect/>
          </a:gradFill>
          <a:effectLst>
            <a:outerShdw blurRad="659103" dist="38100" dir="9720000" sx="101000" sy="101000" algn="bl" rotWithShape="0">
              <a:schemeClr val="accent1">
                <a:lumMod val="60000"/>
                <a:lumOff val="40000"/>
                <a:alpha val="78000"/>
              </a:schemeClr>
            </a:outerShdw>
          </a:effectLst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mN0ps/rootkit-rs" TargetMode="External"/><Relationship Id="rId2" Type="http://schemas.openxmlformats.org/officeDocument/2006/relationships/hyperlink" Target="https://github.com/optiv/Freeze.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github.com/trickster0/OffensiveRust" TargetMode="External"/><Relationship Id="rId4" Type="http://schemas.openxmlformats.org/officeDocument/2006/relationships/hyperlink" Target="https://github.com/OPENCYBER-FR/RustHoun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ylanReuter4" TargetMode="External"/><Relationship Id="rId2" Type="http://schemas.openxmlformats.org/officeDocument/2006/relationships/hyperlink" Target="https://github.com/djackreuter/developing_an_evasive_c2_agen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ynercomm.com/blo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4BEA-DAAD-6253-9BAD-FD28BA826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9012" y="526338"/>
            <a:ext cx="9033975" cy="1534407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</a:pPr>
            <a:r>
              <a:rPr lang="en-US" dirty="0"/>
              <a:t>Developing an Evasive C2</a:t>
            </a:r>
            <a:br>
              <a:rPr lang="en-US" dirty="0"/>
            </a:br>
            <a:r>
              <a:rPr lang="en-US" dirty="0"/>
              <a:t>Agent</a:t>
            </a:r>
            <a:endParaRPr lang="en-US" dirty="0">
              <a:gradFill flip="none" rotWithShape="1">
                <a:gsLst>
                  <a:gs pos="1000">
                    <a:srgbClr val="90BBE3"/>
                  </a:gs>
                  <a:gs pos="64000">
                    <a:schemeClr val="accent5"/>
                  </a:gs>
                  <a:gs pos="97000">
                    <a:schemeClr val="accent5"/>
                  </a:gs>
                </a:gsLst>
                <a:lin ang="0" scaled="1"/>
                <a:tileRect/>
              </a:gradFill>
              <a:effectLst>
                <a:outerShdw blurRad="659103" dist="38100" dir="9720000" sx="101000" sy="101000" algn="bl" rotWithShape="0">
                  <a:schemeClr val="accent1">
                    <a:lumMod val="60000"/>
                    <a:lumOff val="40000"/>
                    <a:alpha val="78000"/>
                  </a:scheme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C8A95-D9E3-8B55-B112-E798E5582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Dylan Reuter</a:t>
            </a:r>
          </a:p>
          <a:p>
            <a:r>
              <a:rPr lang="en-US" dirty="0"/>
              <a:t>Information Assurance Consultant</a:t>
            </a:r>
          </a:p>
          <a:p>
            <a:r>
              <a:rPr lang="en-US" dirty="0"/>
              <a:t>OSCP, eCPPTv2</a:t>
            </a:r>
          </a:p>
          <a:p>
            <a:pPr algn="l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78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69">
        <p159:morph option="byObject"/>
      </p:transition>
    </mc:Choice>
    <mc:Fallback xmlns="">
      <p:transition spd="slow" advTm="136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D5A19-B9E6-E4E7-126C-271450F1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51" y="999533"/>
            <a:ext cx="7559695" cy="4858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34C39-E188-9945-2D2E-9BFEFFB4775D}"/>
              </a:ext>
            </a:extLst>
          </p:cNvPr>
          <p:cNvSpPr txBox="1"/>
          <p:nvPr/>
        </p:nvSpPr>
        <p:spPr>
          <a:xfrm>
            <a:off x="3732661" y="498465"/>
            <a:ext cx="47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8 Echo Request</a:t>
            </a:r>
          </a:p>
        </p:txBody>
      </p:sp>
    </p:spTree>
    <p:extLst>
      <p:ext uri="{BB962C8B-B14F-4D97-AF65-F5344CB8AC3E}">
        <p14:creationId xmlns:p14="http://schemas.microsoft.com/office/powerpoint/2010/main" val="1199338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E34C39-E188-9945-2D2E-9BFEFFB4775D}"/>
              </a:ext>
            </a:extLst>
          </p:cNvPr>
          <p:cNvSpPr txBox="1"/>
          <p:nvPr/>
        </p:nvSpPr>
        <p:spPr>
          <a:xfrm>
            <a:off x="3732660" y="516662"/>
            <a:ext cx="47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0 Echo Reply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21E500-2D49-C51A-B013-F294760EC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36" y="1033064"/>
            <a:ext cx="7510923" cy="47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D40B-0CBE-30B5-FDF0-9A18C27E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Rust for Offensive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5A02-5B16-37B3-6929-56A3746F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36" y="1641460"/>
            <a:ext cx="5251281" cy="4085793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As fast or faster than C/C++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Strict compiler that guarantees memory-safety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Easy to cross compile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Excellent package management with Cargo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LLVM based which is great for evasion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Complex compiler which makes reverse engineering Rust binaries very difficult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Full support for Win32 API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Excellent at AV and EDR evasion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8D884-2FE6-E45B-ADAF-B671FBA5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274" y="1690688"/>
            <a:ext cx="3493311" cy="34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8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3E22-61CD-079D-D5D5-CEDD652D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Cool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E011F-10FC-BD36-07E5-1BCFFA1F3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07" y="1865769"/>
            <a:ext cx="6080017" cy="390162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Freeze.rs - </a:t>
            </a:r>
            <a:r>
              <a:rPr lang="en-US" sz="1600" dirty="0">
                <a:hlinkClick r:id="rId2"/>
              </a:rPr>
              <a:t>https://github.com/optiv/Freeze.rs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Payload creation tool for bypassing EDR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Rootkit-</a:t>
            </a:r>
            <a:r>
              <a:rPr lang="en-US" sz="1600" dirty="0" err="1"/>
              <a:t>rs</a:t>
            </a:r>
            <a:r>
              <a:rPr lang="en-US" sz="1600" dirty="0"/>
              <a:t> - </a:t>
            </a:r>
            <a:r>
              <a:rPr lang="en-US" sz="1600" dirty="0">
                <a:hlinkClick r:id="rId3"/>
              </a:rPr>
              <a:t>https://github.com/memN0ps/rootkit-rs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Windows rootkit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RustHound</a:t>
            </a:r>
            <a:r>
              <a:rPr lang="en-US" sz="1600" dirty="0"/>
              <a:t> - </a:t>
            </a:r>
            <a:r>
              <a:rPr lang="en-US" sz="1600" dirty="0">
                <a:hlinkClick r:id="rId4"/>
              </a:rPr>
              <a:t>https://github.com/OPENCYBER-FR/RustHound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Active Directory data collector for </a:t>
            </a:r>
            <a:r>
              <a:rPr lang="en-US" sz="1600" dirty="0" err="1"/>
              <a:t>BloodHound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OffensiveRust</a:t>
            </a:r>
            <a:r>
              <a:rPr lang="en-US" sz="1600" dirty="0"/>
              <a:t> - </a:t>
            </a:r>
            <a:r>
              <a:rPr lang="en-US" sz="1600" dirty="0">
                <a:hlinkClick r:id="rId5"/>
              </a:rPr>
              <a:t>https://github.com/trickster0/OffensiveRust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Collection of different code examples for offensive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EarlyBird-rs</a:t>
            </a:r>
            <a:endParaRPr lang="en-U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SynerComm malware dropper for C2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311A4-04B3-9C7D-07B7-CB13A094D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072" y="2167018"/>
            <a:ext cx="4340728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3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32A68-8764-257B-2649-DF252A34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263" y="1987171"/>
            <a:ext cx="4761389" cy="288365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C7FF5A7-59E4-E89C-428F-331AA861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89" y="1516566"/>
            <a:ext cx="6399663" cy="30799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Let’s build our own “Ping” tool in less than 40 lines of Rust!</a:t>
            </a:r>
          </a:p>
        </p:txBody>
      </p:sp>
    </p:spTree>
    <p:extLst>
      <p:ext uri="{BB962C8B-B14F-4D97-AF65-F5344CB8AC3E}">
        <p14:creationId xmlns:p14="http://schemas.microsoft.com/office/powerpoint/2010/main" val="392889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AD855-7A0B-EBFC-186B-B457FE1F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8" y="74673"/>
            <a:ext cx="8661964" cy="670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13BDF-21EC-4379-2AF7-FA000538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6" y="923518"/>
            <a:ext cx="12034547" cy="373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9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48D77-B865-CE26-AB0D-3FD7D7F2B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21" y="662043"/>
            <a:ext cx="5718544" cy="3395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86FCB8-B015-A40C-22DB-9D9EFAD6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98" y="1926318"/>
            <a:ext cx="5712447" cy="3560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2779E3-C28A-4CB9-93AC-1FD0F8361107}"/>
              </a:ext>
            </a:extLst>
          </p:cNvPr>
          <p:cNvSpPr txBox="1"/>
          <p:nvPr/>
        </p:nvSpPr>
        <p:spPr>
          <a:xfrm>
            <a:off x="2001672" y="292711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Echo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BEA5A-189D-057A-1E39-7CC588A04F93}"/>
              </a:ext>
            </a:extLst>
          </p:cNvPr>
          <p:cNvSpPr txBox="1"/>
          <p:nvPr/>
        </p:nvSpPr>
        <p:spPr>
          <a:xfrm>
            <a:off x="7915700" y="1597131"/>
            <a:ext cx="21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Echo Reply</a:t>
            </a:r>
          </a:p>
        </p:txBody>
      </p:sp>
    </p:spTree>
    <p:extLst>
      <p:ext uri="{BB962C8B-B14F-4D97-AF65-F5344CB8AC3E}">
        <p14:creationId xmlns:p14="http://schemas.microsoft.com/office/powerpoint/2010/main" val="393512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F07A-6047-4950-147A-630C1D43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Echo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FFDA5-584D-00A5-6D3D-E72A5EEDF659}"/>
              </a:ext>
            </a:extLst>
          </p:cNvPr>
          <p:cNvSpPr txBox="1"/>
          <p:nvPr/>
        </p:nvSpPr>
        <p:spPr>
          <a:xfrm>
            <a:off x="495115" y="1924483"/>
            <a:ext cx="6039500" cy="304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marR="0" lvl="0" indent="-34607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A59E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+mn-ea"/>
                <a:cs typeface="+mn-cs"/>
              </a:rPr>
              <a:t>Echo Reply’s are typically handled by the kernel</a:t>
            </a:r>
          </a:p>
          <a:p>
            <a:pPr marL="346075" marR="0" lvl="0" indent="-34607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A59E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+mn-ea"/>
                <a:cs typeface="+mn-cs"/>
              </a:rPr>
              <a:t>EchoC2 uses a custom ICMP client and server for full control over the exchange</a:t>
            </a:r>
          </a:p>
          <a:p>
            <a:pPr marL="346075" marR="0" lvl="0" indent="-34607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A59E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+mn-ea"/>
                <a:cs typeface="+mn-cs"/>
              </a:rPr>
              <a:t>Receives “tasks” from the server by sending a “ping”</a:t>
            </a:r>
          </a:p>
          <a:p>
            <a:pPr marL="346075" marR="0" lvl="0" indent="-34607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A59E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ea typeface="+mn-ea"/>
                <a:cs typeface="+mn-cs"/>
              </a:rPr>
              <a:t>Resulting data is sent out to a web server via HTTPS POST request</a:t>
            </a:r>
          </a:p>
        </p:txBody>
      </p:sp>
    </p:spTree>
    <p:extLst>
      <p:ext uri="{BB962C8B-B14F-4D97-AF65-F5344CB8AC3E}">
        <p14:creationId xmlns:p14="http://schemas.microsoft.com/office/powerpoint/2010/main" val="4034316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60F2-E20C-E8A4-64BC-8351FAEF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86ECF-1BB4-095E-DC3B-1CA5F2BEFB7B}"/>
              </a:ext>
            </a:extLst>
          </p:cNvPr>
          <p:cNvSpPr txBox="1"/>
          <p:nvPr/>
        </p:nvSpPr>
        <p:spPr>
          <a:xfrm>
            <a:off x="758283" y="1922470"/>
            <a:ext cx="5147403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HTTP server can be changed on the fly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Execute commands and .NET assemblies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User / Group and LDAP enumeration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Download / Upload files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Run a SOCKS4 proxy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Steal passwords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Take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B073F-F2BF-E1E2-F742-4882272C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42" y="1690688"/>
            <a:ext cx="3810000" cy="381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498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4090-B469-2488-A118-A919483E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7A59-634C-B8B7-2668-61C49329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 years at SynerComm</a:t>
            </a:r>
          </a:p>
          <a:p>
            <a:r>
              <a:rPr lang="en-US" sz="2400" dirty="0"/>
              <a:t>Live in Austin, Texas</a:t>
            </a:r>
          </a:p>
          <a:p>
            <a:r>
              <a:rPr lang="en-US" sz="2400" dirty="0"/>
              <a:t>Former Software Engineer</a:t>
            </a:r>
          </a:p>
          <a:p>
            <a:r>
              <a:rPr lang="en-US" sz="2400" dirty="0"/>
              <a:t>Love malware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2780768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C4B3-1BDE-EC08-3F99-4C269E67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087DA-616A-6ED6-9E8A-455CC401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6" y="1641634"/>
            <a:ext cx="10321407" cy="35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8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a black background&#10;&#10;Description automatically generated">
            <a:extLst>
              <a:ext uri="{FF2B5EF4-FFF2-40B4-BE49-F238E27FC236}">
                <a16:creationId xmlns:a16="http://schemas.microsoft.com/office/drawing/2014/main" id="{8BE056E2-361F-26C6-17E1-E3FD05132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4" y="694944"/>
            <a:ext cx="11897372" cy="528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7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A10D-772D-1C96-B573-0E23E18E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19551-D808-2898-9883-E33A253D7861}"/>
              </a:ext>
            </a:extLst>
          </p:cNvPr>
          <p:cNvSpPr txBox="1"/>
          <p:nvPr/>
        </p:nvSpPr>
        <p:spPr>
          <a:xfrm>
            <a:off x="838200" y="1854200"/>
            <a:ext cx="1012613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https://github.com/djackreuter/developing_an_evasive_c2_agent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https://twitter.com/DylanReuter4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https://www.synercomm.com/blog/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7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8D643F-CEC0-2A23-534C-607EF4F3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0" y="269077"/>
            <a:ext cx="10515600" cy="998545"/>
          </a:xfrm>
        </p:spPr>
        <p:txBody>
          <a:bodyPr/>
          <a:lstStyle/>
          <a:p>
            <a:r>
              <a:rPr lang="en-US" sz="6000" dirty="0">
                <a:gradFill flip="none" rotWithShape="1">
                  <a:gsLst>
                    <a:gs pos="1000">
                      <a:srgbClr val="90BBE3"/>
                    </a:gs>
                    <a:gs pos="64000">
                      <a:schemeClr val="accent5"/>
                    </a:gs>
                    <a:gs pos="97000">
                      <a:schemeClr val="accent5"/>
                    </a:gs>
                  </a:gsLst>
                  <a:lin ang="0" scaled="1"/>
                  <a:tileRect/>
                </a:gradFill>
                <a:effectLst>
                  <a:outerShdw blurRad="659103" dist="38100" dir="9720000" sx="101000" sy="101000" algn="bl" rotWithShape="0">
                    <a:schemeClr val="accent1">
                      <a:lumMod val="60000"/>
                      <a:lumOff val="40000"/>
                      <a:alpha val="78000"/>
                    </a:scheme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What We’ll Cover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2904B-03C5-12AF-FBF6-8E898091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57432"/>
            <a:ext cx="10515600" cy="43322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What is a C2?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Most common C2 communication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Basics of ICMP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Why Rust?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Rust to implement a “ping”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EchoC2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7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506D-53DC-0A5F-B79F-1C5E538F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8237"/>
            <a:ext cx="10515600" cy="1060225"/>
          </a:xfrm>
        </p:spPr>
        <p:txBody>
          <a:bodyPr/>
          <a:lstStyle/>
          <a:p>
            <a:r>
              <a:rPr lang="en-US" dirty="0"/>
              <a:t>What is a C2?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72059-66FA-6090-1CB3-E0B91A128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752973"/>
            <a:ext cx="4708076" cy="43366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Command and Control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Maintain control over compromised computer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Issue tasks to compromised machine to control it remotely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Can be used for data exfiltration, further malware deployment, or carrying out malicious actions on the compromised systems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9659D-EF45-732B-9333-0E4FF09D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37" y="1752973"/>
            <a:ext cx="3932261" cy="3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0C91D-2CBF-C917-1C0E-550DC909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88" y="749576"/>
            <a:ext cx="8035224" cy="53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2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B96E-1ECA-F4C7-11CF-8B47E5F3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1307"/>
            <a:ext cx="10515600" cy="994085"/>
          </a:xfrm>
        </p:spPr>
        <p:txBody>
          <a:bodyPr/>
          <a:lstStyle/>
          <a:p>
            <a:r>
              <a:rPr lang="en-US" dirty="0"/>
              <a:t>C2 Communication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DF0AB-6328-3DE7-A245-9289997E1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087" y="876499"/>
            <a:ext cx="4883022" cy="5212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E160D-E295-08FA-A27E-B09248B1EA11}"/>
              </a:ext>
            </a:extLst>
          </p:cNvPr>
          <p:cNvSpPr txBox="1"/>
          <p:nvPr/>
        </p:nvSpPr>
        <p:spPr>
          <a:xfrm>
            <a:off x="495115" y="1599486"/>
            <a:ext cx="58833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Cobalt Strike – HTTP(S), DNS, SMB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Uses “malleable” profile to shape traffic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Sliver – HTTP(S), </a:t>
            </a:r>
            <a:r>
              <a:rPr lang="en-US" sz="2400" dirty="0" err="1"/>
              <a:t>mTLS</a:t>
            </a:r>
            <a:r>
              <a:rPr lang="en-US" sz="2400" dirty="0"/>
              <a:t>, </a:t>
            </a:r>
            <a:r>
              <a:rPr lang="en-US" sz="2400" dirty="0" err="1"/>
              <a:t>WireGuard</a:t>
            </a:r>
            <a:r>
              <a:rPr lang="en-US" sz="2400" dirty="0"/>
              <a:t>, DNS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Procedurally generated HTTP traffic with  randomized URLs and query arguments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Traffic is encrypted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Havoc – HTTP(S)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Able to shape HTTP traffic to a lesser extent</a:t>
            </a:r>
          </a:p>
        </p:txBody>
      </p:sp>
    </p:spTree>
    <p:extLst>
      <p:ext uri="{BB962C8B-B14F-4D97-AF65-F5344CB8AC3E}">
        <p14:creationId xmlns:p14="http://schemas.microsoft.com/office/powerpoint/2010/main" val="368799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E4A0D-47BD-0E4B-21AF-9FD46543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0651"/>
          </a:xfrm>
        </p:spPr>
        <p:txBody>
          <a:bodyPr/>
          <a:lstStyle/>
          <a:p>
            <a:r>
              <a:rPr lang="en-US" dirty="0"/>
              <a:t>ICMP Primer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D1CA7C-9FDD-EF78-B22D-ED82CEA2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48" y="1727494"/>
            <a:ext cx="5511924" cy="456625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Operates at Network layer (3)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for sending operational information and error messages related to IP packet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0 –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Information about the message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0 –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Status information about the message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C1C96-4AD1-18E6-8DA1-40F22CA16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515" y="1539076"/>
            <a:ext cx="5730737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AC9DBC-A082-9877-ACC0-57CB5342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02" y="300297"/>
            <a:ext cx="7032196" cy="3261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FC05E-2F89-92EB-534C-1F9877FF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5" y="3870337"/>
            <a:ext cx="11924810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2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901A8D-4804-FD22-F44E-3B2516DB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6" y="312255"/>
            <a:ext cx="5817060" cy="5680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F89F9-6AAE-6AD6-54F5-1A501CB9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522" y="682386"/>
            <a:ext cx="6232478" cy="51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8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96A97D4A1BFB4BA2E634FBDB3D7837" ma:contentTypeVersion="15" ma:contentTypeDescription="Create a new document." ma:contentTypeScope="" ma:versionID="1931c22416ac6dcfc7b51a5b7a3e1260">
  <xsd:schema xmlns:xsd="http://www.w3.org/2001/XMLSchema" xmlns:xs="http://www.w3.org/2001/XMLSchema" xmlns:p="http://schemas.microsoft.com/office/2006/metadata/properties" xmlns:ns2="5d4d24aa-8a37-4075-a5f5-467d1e004af5" xmlns:ns3="f5648f57-d10b-4ff8-ba5a-d58ce241019b" targetNamespace="http://schemas.microsoft.com/office/2006/metadata/properties" ma:root="true" ma:fieldsID="52ebe21414c2cb564a5eb9635ae818a2" ns2:_="" ns3:_="">
    <xsd:import namespace="5d4d24aa-8a37-4075-a5f5-467d1e004af5"/>
    <xsd:import namespace="f5648f57-d10b-4ff8-ba5a-d58ce24101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d24aa-8a37-4075-a5f5-467d1e004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5ed99c8-7990-4209-bd52-5cd90ea2d6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648f57-d10b-4ff8-ba5a-d58ce241019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c4ae4d9-0301-42b8-ac8c-d82ec25d280a}" ma:internalName="TaxCatchAll" ma:showField="CatchAllData" ma:web="f5648f57-d10b-4ff8-ba5a-d58ce24101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4d24aa-8a37-4075-a5f5-467d1e004af5">
      <Terms xmlns="http://schemas.microsoft.com/office/infopath/2007/PartnerControls"/>
    </lcf76f155ced4ddcb4097134ff3c332f>
    <TaxCatchAll xmlns="f5648f57-d10b-4ff8-ba5a-d58ce241019b" xsi:nil="true"/>
    <SharedWithUsers xmlns="f5648f57-d10b-4ff8-ba5a-d58ce241019b">
      <UserInfo>
        <DisplayName>Aaron Howell</DisplayName>
        <AccountId>14</AccountId>
        <AccountType/>
      </UserInfo>
      <UserInfo>
        <DisplayName>Mark Sollazo</DisplayName>
        <AccountId>28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8393E1-2A71-41AA-98D2-B28CB7E6F766}">
  <ds:schemaRefs>
    <ds:schemaRef ds:uri="5d4d24aa-8a37-4075-a5f5-467d1e004af5"/>
    <ds:schemaRef ds:uri="f5648f57-d10b-4ff8-ba5a-d58ce24101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A0BF25-BF9D-4A37-8363-40114BE13022}">
  <ds:schemaRefs>
    <ds:schemaRef ds:uri="5d4d24aa-8a37-4075-a5f5-467d1e004af5"/>
    <ds:schemaRef ds:uri="f5648f57-d10b-4ff8-ba5a-d58ce241019b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A6100D8-036A-4B1A-9146-619974A8E1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493</Words>
  <Application>Microsoft Office PowerPoint</Application>
  <PresentationFormat>Widescreen</PresentationFormat>
  <Paragraphs>83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Roboto Light</vt:lpstr>
      <vt:lpstr>Office Theme</vt:lpstr>
      <vt:lpstr>1_Office Theme</vt:lpstr>
      <vt:lpstr>Developing an Evasive C2 Agent</vt:lpstr>
      <vt:lpstr>About Me</vt:lpstr>
      <vt:lpstr>What We’ll Cover</vt:lpstr>
      <vt:lpstr>What is a C2?</vt:lpstr>
      <vt:lpstr>PowerPoint Presentation</vt:lpstr>
      <vt:lpstr>C2 Communication Channels</vt:lpstr>
      <vt:lpstr>ICMP Primer</vt:lpstr>
      <vt:lpstr>PowerPoint Presentation</vt:lpstr>
      <vt:lpstr>PowerPoint Presentation</vt:lpstr>
      <vt:lpstr>PowerPoint Presentation</vt:lpstr>
      <vt:lpstr>PowerPoint Presentation</vt:lpstr>
      <vt:lpstr>Why Rust for Offensive Development?</vt:lpstr>
      <vt:lpstr>Some Cool Tools</vt:lpstr>
      <vt:lpstr>Let’s build our own “Ping” tool in less than 40 lines of Rust!</vt:lpstr>
      <vt:lpstr>PowerPoint Presentation</vt:lpstr>
      <vt:lpstr>PowerPoint Presentation</vt:lpstr>
      <vt:lpstr>PowerPoint Presentation</vt:lpstr>
      <vt:lpstr>Echo C2</vt:lpstr>
      <vt:lpstr>Features</vt:lpstr>
      <vt:lpstr>Communication Flow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Howell</dc:creator>
  <cp:lastModifiedBy>Dylan Reuter</cp:lastModifiedBy>
  <cp:revision>14</cp:revision>
  <dcterms:created xsi:type="dcterms:W3CDTF">2023-04-26T12:49:38Z</dcterms:created>
  <dcterms:modified xsi:type="dcterms:W3CDTF">2023-09-13T17:40:21Z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0x010100A296A97D4A1BFB4BA2E634FBDB3D7837</vt:lpwstr>
  </property>
  <property fmtid="{D5CDD505-2E9C-101B-9397-08002B2CF9AE}" pid="3" name="MediaServiceImageTags">
    <vt:lpwstr/>
  </property>
</Properties>
</file>